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思源黑体-思源黑体-Medium" panose="020B0604020202020204" charset="-128"/>
      <p:regular r:id="rId24"/>
    </p:embeddedFont>
    <p:embeddedFont>
      <p:font typeface="思源黑体-思源黑体-Regular" panose="020B0604020202020204" charset="-12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32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57800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5495544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495544"/>
            <a:ext cx="218541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Prepared |By: Lawrencia Archer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685800" y="4315968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Food Analysis System</a:t>
            </a:r>
            <a:endParaRPr lang="en-US"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56" y="0"/>
            <a:ext cx="756208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10128"/>
            <a:ext cx="6071616" cy="14081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4400" y="3538728"/>
            <a:ext cx="562356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914400" y="3968496"/>
            <a:ext cx="5623560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Nuts have the lowest greenhouse gas emissions, followed by potatoes, onions, and leeks.</a:t>
            </a:r>
            <a:endParaRPr lang="en-US" sz="16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Total From Farm and Animal Feed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95744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216" y="3035808"/>
            <a:ext cx="6510528" cy="14081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62672" y="3264408"/>
            <a:ext cx="606247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7662672" y="3703320"/>
            <a:ext cx="606247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Beef (beef herd) and lamb and mutton topped for to farm and animal feed foods. 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7443216" y="4663440"/>
            <a:ext cx="651052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Total from Packaging and Transport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84" y="0"/>
            <a:ext cx="9281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46120"/>
            <a:ext cx="4434840" cy="153619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4400" y="3474720"/>
            <a:ext cx="397764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914400" y="3904488"/>
            <a:ext cx="3977640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Coffee and olive oil topped in terms for packing and transport.</a:t>
            </a:r>
            <a:endParaRPr lang="en-US" sz="16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least Impact on the environment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4" y="0"/>
            <a:ext cx="736092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13048"/>
            <a:ext cx="6263640" cy="165506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2560320"/>
            <a:ext cx="6263640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least impact on the environment.</a:t>
            </a:r>
            <a:endParaRPr lang="en-US" sz="3260" dirty="0"/>
          </a:p>
        </p:txBody>
      </p:sp>
      <p:sp>
        <p:nvSpPr>
          <p:cNvPr id="6" name="Text 1"/>
          <p:cNvSpPr/>
          <p:nvPr/>
        </p:nvSpPr>
        <p:spPr>
          <a:xfrm>
            <a:off x="914400" y="3941064"/>
            <a:ext cx="580644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914400" y="4370832"/>
            <a:ext cx="5806440" cy="96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Nuts and Peas are the best protein if you are looking food that has lowest greenhouse gas emission and water usage.</a:t>
            </a:r>
            <a:endParaRPr lang="en-US" sz="16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636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1978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6" name="Text 1"/>
          <p:cNvSpPr/>
          <p:nvPr/>
        </p:nvSpPr>
        <p:spPr>
          <a:xfrm>
            <a:off x="685800" y="173736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2"/>
          <p:cNvSpPr/>
          <p:nvPr/>
        </p:nvSpPr>
        <p:spPr>
          <a:xfrm>
            <a:off x="685800" y="227685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8" name="Text 3"/>
          <p:cNvSpPr/>
          <p:nvPr/>
        </p:nvSpPr>
        <p:spPr>
          <a:xfrm>
            <a:off x="685800" y="281635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4"/>
          <p:cNvSpPr/>
          <p:nvPr/>
        </p:nvSpPr>
        <p:spPr>
          <a:xfrm>
            <a:off x="685800" y="335584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5"/>
          <p:cNvSpPr/>
          <p:nvPr/>
        </p:nvSpPr>
        <p:spPr>
          <a:xfrm>
            <a:off x="685800" y="39044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6"/>
          <p:cNvSpPr/>
          <p:nvPr/>
        </p:nvSpPr>
        <p:spPr>
          <a:xfrm>
            <a:off x="685800" y="44439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7"/>
          <p:cNvSpPr/>
          <p:nvPr/>
        </p:nvSpPr>
        <p:spPr>
          <a:xfrm>
            <a:off x="685800" y="498348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8"/>
          <p:cNvSpPr/>
          <p:nvPr/>
        </p:nvSpPr>
        <p:spPr>
          <a:xfrm>
            <a:off x="685800" y="55229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3260" dirty="0"/>
          </a:p>
        </p:txBody>
      </p:sp>
      <p:sp>
        <p:nvSpPr>
          <p:cNvPr id="14" name="Text 9"/>
          <p:cNvSpPr/>
          <p:nvPr/>
        </p:nvSpPr>
        <p:spPr>
          <a:xfrm>
            <a:off x="685800" y="65013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1920240"/>
            <a:ext cx="13267944" cy="1892808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4005072"/>
            <a:ext cx="13267944" cy="1572768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5769864"/>
            <a:ext cx="13267944" cy="1078992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1795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3260" dirty="0"/>
          </a:p>
        </p:txBody>
      </p:sp>
      <p:sp>
        <p:nvSpPr>
          <p:cNvPr id="8" name="Text 1"/>
          <p:cNvSpPr/>
          <p:nvPr/>
        </p:nvSpPr>
        <p:spPr>
          <a:xfrm>
            <a:off x="914400" y="2039112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Environmental Footprint:</a:t>
            </a:r>
            <a:endParaRPr lang="en-US" sz="1680" dirty="0"/>
          </a:p>
        </p:txBody>
      </p:sp>
      <p:sp>
        <p:nvSpPr>
          <p:cNvPr id="9" name="Text 2"/>
          <p:cNvSpPr/>
          <p:nvPr/>
        </p:nvSpPr>
        <p:spPr>
          <a:xfrm>
            <a:off x="914400" y="2542032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Choosing specific food items can significantly impact personal carbon footprint.</a:t>
            </a:r>
            <a:endParaRPr lang="en-US" sz="1680" dirty="0"/>
          </a:p>
        </p:txBody>
      </p:sp>
      <p:sp>
        <p:nvSpPr>
          <p:cNvPr id="10" name="Text 3"/>
          <p:cNvSpPr/>
          <p:nvPr/>
        </p:nvSpPr>
        <p:spPr>
          <a:xfrm>
            <a:off x="914400" y="3035808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Water scarcity requires not only dietary changes but also improvements in irrigation efficiency and sustainable farming practices for water-intensive crops.</a:t>
            </a:r>
            <a:endParaRPr lang="en-US" sz="1680" dirty="0"/>
          </a:p>
        </p:txBody>
      </p:sp>
      <p:sp>
        <p:nvSpPr>
          <p:cNvPr id="11" name="Text 4"/>
          <p:cNvSpPr/>
          <p:nvPr/>
        </p:nvSpPr>
        <p:spPr>
          <a:xfrm>
            <a:off x="914400" y="4133088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Property Interactions:</a:t>
            </a:r>
            <a:endParaRPr lang="en-US" sz="1680" dirty="0"/>
          </a:p>
        </p:txBody>
      </p:sp>
      <p:sp>
        <p:nvSpPr>
          <p:cNvPr id="12" name="Text 5"/>
          <p:cNvSpPr/>
          <p:nvPr/>
        </p:nvSpPr>
        <p:spPr>
          <a:xfrm>
            <a:off x="914400" y="4626864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Certain properties and items dominate interactions, highlighting key products that attract more visitors.</a:t>
            </a:r>
            <a:endParaRPr lang="en-US" sz="1680" dirty="0"/>
          </a:p>
        </p:txBody>
      </p:sp>
      <p:sp>
        <p:nvSpPr>
          <p:cNvPr id="13" name="Text 6"/>
          <p:cNvSpPr/>
          <p:nvPr/>
        </p:nvSpPr>
        <p:spPr>
          <a:xfrm>
            <a:off x="914400" y="5129784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Monitoring low-interaction items can help identify opportunities for promotion and optimization.</a:t>
            </a:r>
            <a:endParaRPr lang="en-US" sz="1680" dirty="0"/>
          </a:p>
        </p:txBody>
      </p:sp>
      <p:sp>
        <p:nvSpPr>
          <p:cNvPr id="14" name="Text 7"/>
          <p:cNvSpPr/>
          <p:nvPr/>
        </p:nvSpPr>
        <p:spPr>
          <a:xfrm>
            <a:off x="914400" y="5897880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Item Interaction:</a:t>
            </a:r>
            <a:endParaRPr lang="en-US" sz="1680" dirty="0"/>
          </a:p>
        </p:txBody>
      </p:sp>
      <p:sp>
        <p:nvSpPr>
          <p:cNvPr id="15" name="Text 8"/>
          <p:cNvSpPr/>
          <p:nvPr/>
        </p:nvSpPr>
        <p:spPr>
          <a:xfrm>
            <a:off x="914400" y="6391656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Seasonal trends are evident, informing marketing strategies or inventory management.</a:t>
            </a:r>
            <a:endParaRPr lang="en-US" sz="168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636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1978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6" name="Text 1"/>
          <p:cNvSpPr/>
          <p:nvPr/>
        </p:nvSpPr>
        <p:spPr>
          <a:xfrm>
            <a:off x="685800" y="173736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2"/>
          <p:cNvSpPr/>
          <p:nvPr/>
        </p:nvSpPr>
        <p:spPr>
          <a:xfrm>
            <a:off x="685800" y="227685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8" name="Text 3"/>
          <p:cNvSpPr/>
          <p:nvPr/>
        </p:nvSpPr>
        <p:spPr>
          <a:xfrm>
            <a:off x="685800" y="281635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4"/>
          <p:cNvSpPr/>
          <p:nvPr/>
        </p:nvSpPr>
        <p:spPr>
          <a:xfrm>
            <a:off x="685800" y="335584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5"/>
          <p:cNvSpPr/>
          <p:nvPr/>
        </p:nvSpPr>
        <p:spPr>
          <a:xfrm>
            <a:off x="685800" y="39044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6"/>
          <p:cNvSpPr/>
          <p:nvPr/>
        </p:nvSpPr>
        <p:spPr>
          <a:xfrm>
            <a:off x="685800" y="44439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7"/>
          <p:cNvSpPr/>
          <p:nvPr/>
        </p:nvSpPr>
        <p:spPr>
          <a:xfrm>
            <a:off x="685800" y="498348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8"/>
          <p:cNvSpPr/>
          <p:nvPr/>
        </p:nvSpPr>
        <p:spPr>
          <a:xfrm>
            <a:off x="685800" y="55229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3260" dirty="0"/>
          </a:p>
        </p:txBody>
      </p:sp>
      <p:sp>
        <p:nvSpPr>
          <p:cNvPr id="14" name="Text 9"/>
          <p:cNvSpPr/>
          <p:nvPr/>
        </p:nvSpPr>
        <p:spPr>
          <a:xfrm>
            <a:off x="685800" y="65013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682496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896112" y="2825496"/>
            <a:ext cx="275234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Prepared By: Lawrencia Archer</a:t>
            </a:r>
            <a:endParaRPr lang="en-US" sz="1630" dirty="0"/>
          </a:p>
        </p:txBody>
      </p:sp>
      <p:sp>
        <p:nvSpPr>
          <p:cNvPr id="6" name="Text 2"/>
          <p:cNvSpPr/>
          <p:nvPr/>
        </p:nvSpPr>
        <p:spPr>
          <a:xfrm>
            <a:off x="896112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The Five Foods with the Least Greenhouse Gas Emissions</a:t>
            </a:r>
            <a:endParaRPr lang="en-US" sz="1630" dirty="0"/>
          </a:p>
        </p:txBody>
      </p:sp>
      <p:sp>
        <p:nvSpPr>
          <p:cNvPr id="7" name="Text 3"/>
          <p:cNvSpPr/>
          <p:nvPr/>
        </p:nvSpPr>
        <p:spPr>
          <a:xfrm>
            <a:off x="4261104" y="2825496"/>
            <a:ext cx="2752344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Top Five Foods with the Highest Greenhouse Gas Emissions Per 100g of Protein</a:t>
            </a:r>
            <a:endParaRPr lang="en-US" sz="1630" dirty="0"/>
          </a:p>
        </p:txBody>
      </p:sp>
      <p:sp>
        <p:nvSpPr>
          <p:cNvPr id="8" name="Text 4"/>
          <p:cNvSpPr/>
          <p:nvPr/>
        </p:nvSpPr>
        <p:spPr>
          <a:xfrm>
            <a:off x="896112" y="5870448"/>
            <a:ext cx="27523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1630" dirty="0"/>
          </a:p>
        </p:txBody>
      </p:sp>
      <p:sp>
        <p:nvSpPr>
          <p:cNvPr id="9" name="Text 5"/>
          <p:cNvSpPr/>
          <p:nvPr/>
        </p:nvSpPr>
        <p:spPr>
          <a:xfrm>
            <a:off x="4261104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Top Five Foods with the Highest Total From Farm and Animal Feed</a:t>
            </a:r>
            <a:endParaRPr lang="en-US" sz="1630" dirty="0"/>
          </a:p>
        </p:txBody>
      </p:sp>
      <p:sp>
        <p:nvSpPr>
          <p:cNvPr id="10" name="Text 6"/>
          <p:cNvSpPr/>
          <p:nvPr/>
        </p:nvSpPr>
        <p:spPr>
          <a:xfrm>
            <a:off x="4261104" y="5870448"/>
            <a:ext cx="27523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1630" dirty="0"/>
          </a:p>
        </p:txBody>
      </p:sp>
      <p:sp>
        <p:nvSpPr>
          <p:cNvPr id="11" name="Text 7"/>
          <p:cNvSpPr/>
          <p:nvPr/>
        </p:nvSpPr>
        <p:spPr>
          <a:xfrm>
            <a:off x="7626096" y="2825496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Land Use Between Plant-based and Animal-based Foods</a:t>
            </a:r>
            <a:endParaRPr lang="en-US" sz="1630" dirty="0"/>
          </a:p>
        </p:txBody>
      </p:sp>
      <p:sp>
        <p:nvSpPr>
          <p:cNvPr id="12" name="Text 8"/>
          <p:cNvSpPr/>
          <p:nvPr/>
        </p:nvSpPr>
        <p:spPr>
          <a:xfrm>
            <a:off x="7626096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Top Five Foods with the Highest Total from Packaging and Transport</a:t>
            </a:r>
            <a:endParaRPr lang="en-US" sz="1630" dirty="0"/>
          </a:p>
        </p:txBody>
      </p:sp>
      <p:sp>
        <p:nvSpPr>
          <p:cNvPr id="13" name="Text 9"/>
          <p:cNvSpPr/>
          <p:nvPr/>
        </p:nvSpPr>
        <p:spPr>
          <a:xfrm>
            <a:off x="10991088" y="2825496"/>
            <a:ext cx="275234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Top Five Foods with the Highest Water Usage</a:t>
            </a:r>
            <a:endParaRPr lang="en-US" sz="1630" dirty="0"/>
          </a:p>
        </p:txBody>
      </p:sp>
      <p:sp>
        <p:nvSpPr>
          <p:cNvPr id="14" name="Text 10"/>
          <p:cNvSpPr/>
          <p:nvPr/>
        </p:nvSpPr>
        <p:spPr>
          <a:xfrm>
            <a:off x="10991088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Top Five Foods with the least Impact on the envirinment.</a:t>
            </a:r>
            <a:endParaRPr lang="en-US" sz="163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66544"/>
            <a:ext cx="6537960" cy="40782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066544"/>
            <a:ext cx="6537960" cy="40782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35024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3260" dirty="0"/>
          </a:p>
        </p:txBody>
      </p:sp>
      <p:sp>
        <p:nvSpPr>
          <p:cNvPr id="7" name="Text 1"/>
          <p:cNvSpPr/>
          <p:nvPr/>
        </p:nvSpPr>
        <p:spPr>
          <a:xfrm>
            <a:off x="914400" y="2295144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Data Loading and Preprocessing</a:t>
            </a:r>
            <a:endParaRPr lang="en-US" sz="1680" dirty="0"/>
          </a:p>
        </p:txBody>
      </p:sp>
      <p:sp>
        <p:nvSpPr>
          <p:cNvPr id="8" name="Text 2"/>
          <p:cNvSpPr/>
          <p:nvPr/>
        </p:nvSpPr>
        <p:spPr>
          <a:xfrm>
            <a:off x="914400" y="278892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Tools Used: Pandas, Sklearn</a:t>
            </a: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914400" y="329184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Steps:</a:t>
            </a: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914400" y="378561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Changing long column names.</a:t>
            </a: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914400" y="428853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Filling null values using KNN imputation.</a:t>
            </a: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914400" y="4782312"/>
            <a:ext cx="6089904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Replacing spaces in column names with </a:t>
            </a:r>
          </a:p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      underscores (_).</a:t>
            </a: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914400" y="5605272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Shortening longer names for easier analysis.</a:t>
            </a:r>
            <a:endParaRPr lang="en-US" sz="1680" dirty="0"/>
          </a:p>
        </p:txBody>
      </p:sp>
      <p:sp>
        <p:nvSpPr>
          <p:cNvPr id="14" name="Text 8"/>
          <p:cNvSpPr/>
          <p:nvPr/>
        </p:nvSpPr>
        <p:spPr>
          <a:xfrm>
            <a:off x="685800" y="63642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Link to GitHub: https://github.com/llawlaw23/Food_Production_Analysis</a:t>
            </a:r>
            <a:endParaRPr lang="en-US" sz="1680" dirty="0"/>
          </a:p>
        </p:txBody>
      </p:sp>
      <p:sp>
        <p:nvSpPr>
          <p:cNvPr id="15" name="Text 9"/>
          <p:cNvSpPr/>
          <p:nvPr/>
        </p:nvSpPr>
        <p:spPr>
          <a:xfrm>
            <a:off x="7644384" y="2295144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Exploratory Data Analysis and Visualization</a:t>
            </a:r>
            <a:endParaRPr lang="en-US" sz="1680" dirty="0"/>
          </a:p>
        </p:txBody>
      </p:sp>
      <p:sp>
        <p:nvSpPr>
          <p:cNvPr id="16" name="Text 10"/>
          <p:cNvSpPr/>
          <p:nvPr/>
        </p:nvSpPr>
        <p:spPr>
          <a:xfrm>
            <a:off x="7644384" y="278892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Tools Used: Plotly</a:t>
            </a:r>
            <a:endParaRPr lang="en-US" sz="1680" dirty="0"/>
          </a:p>
        </p:txBody>
      </p:sp>
      <p:sp>
        <p:nvSpPr>
          <p:cNvPr id="17" name="Text 11"/>
          <p:cNvSpPr/>
          <p:nvPr/>
        </p:nvSpPr>
        <p:spPr>
          <a:xfrm>
            <a:off x="7644384" y="329184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Visualization Created:</a:t>
            </a:r>
            <a:endParaRPr lang="en-US" sz="1680" dirty="0"/>
          </a:p>
        </p:txBody>
      </p:sp>
      <p:sp>
        <p:nvSpPr>
          <p:cNvPr id="18" name="Text 12"/>
          <p:cNvSpPr/>
          <p:nvPr/>
        </p:nvSpPr>
        <p:spPr>
          <a:xfrm>
            <a:off x="7644384" y="378561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Bar charts</a:t>
            </a:r>
            <a:endParaRPr lang="en-US" sz="1680" dirty="0"/>
          </a:p>
        </p:txBody>
      </p:sp>
      <p:sp>
        <p:nvSpPr>
          <p:cNvPr id="19" name="Text 13"/>
          <p:cNvSpPr/>
          <p:nvPr/>
        </p:nvSpPr>
        <p:spPr>
          <a:xfrm>
            <a:off x="7644384" y="428853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Violin and swan plots</a:t>
            </a:r>
            <a:endParaRPr lang="en-US" sz="1680" dirty="0"/>
          </a:p>
        </p:txBody>
      </p:sp>
      <p:sp>
        <p:nvSpPr>
          <p:cNvPr id="20" name="Text 14"/>
          <p:cNvSpPr/>
          <p:nvPr/>
        </p:nvSpPr>
        <p:spPr>
          <a:xfrm>
            <a:off x="7644384" y="4782312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Scatter plots</a:t>
            </a:r>
            <a:endParaRPr lang="en-US" sz="168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657600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4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197864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464808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32588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1819656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715768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59359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685800" y="41330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4160520" y="1197864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6725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212080"/>
            <a:ext cx="13267944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Greenhouse Gas Emissions Per 100g of Protein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71169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10"/>
            <a:ext cx="6912864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3310128"/>
            <a:ext cx="6693408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3310128"/>
            <a:ext cx="128016" cy="13990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269480" y="2770632"/>
            <a:ext cx="66934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7562088" y="3438144"/>
            <a:ext cx="617220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Conclusion:</a:t>
            </a:r>
            <a:endParaRPr lang="en-US" sz="1680" dirty="0"/>
          </a:p>
        </p:txBody>
      </p:sp>
      <p:sp>
        <p:nvSpPr>
          <p:cNvPr id="8" name="Text 2"/>
          <p:cNvSpPr/>
          <p:nvPr/>
        </p:nvSpPr>
        <p:spPr>
          <a:xfrm>
            <a:off x="7562088" y="3941064"/>
            <a:ext cx="6172200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chocolate and Beef (beef herd): have a disproportionately high environmental footprint.</a:t>
            </a: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7269480" y="4928616"/>
            <a:ext cx="66934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Land Use Between Plant-based and Animal-based Foods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72" y="2359152"/>
            <a:ext cx="6281928" cy="1911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72" y="4489704"/>
            <a:ext cx="6281928" cy="1911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528" y="2688336"/>
            <a:ext cx="630936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528" y="4818888"/>
            <a:ext cx="6309360" cy="1600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528" y="2587752"/>
            <a:ext cx="6309360" cy="128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528" y="4718304"/>
            <a:ext cx="6309360" cy="1280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56" y="2359152"/>
            <a:ext cx="585216" cy="5852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56" y="4489704"/>
            <a:ext cx="585216" cy="5852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7653528" y="1609344"/>
            <a:ext cx="6309360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Conclusion:</a:t>
            </a:r>
            <a:endParaRPr lang="en-US" sz="3260" dirty="0"/>
          </a:p>
        </p:txBody>
      </p:sp>
      <p:sp>
        <p:nvSpPr>
          <p:cNvPr id="13" name="Text 1"/>
          <p:cNvSpPr/>
          <p:nvPr/>
        </p:nvSpPr>
        <p:spPr>
          <a:xfrm>
            <a:off x="7788925" y="2816352"/>
            <a:ext cx="5945363" cy="12710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040"/>
              </a:lnSpc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Animal-based foods require</a:t>
            </a: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more land per kilogram of food </a:t>
            </a:r>
          </a:p>
          <a:p>
            <a:pPr>
              <a:lnSpc>
                <a:spcPts val="2040"/>
              </a:lnSpc>
            </a:pP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produced.</a:t>
            </a:r>
            <a:endParaRPr lang="en-US" sz="1600" dirty="0"/>
          </a:p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630" dirty="0"/>
          </a:p>
        </p:txBody>
      </p:sp>
      <p:sp>
        <p:nvSpPr>
          <p:cNvPr id="14" name="Text 2"/>
          <p:cNvSpPr/>
          <p:nvPr/>
        </p:nvSpPr>
        <p:spPr>
          <a:xfrm>
            <a:off x="7872984" y="3538728"/>
            <a:ext cx="5861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5" name="Text 3"/>
          <p:cNvSpPr/>
          <p:nvPr/>
        </p:nvSpPr>
        <p:spPr>
          <a:xfrm>
            <a:off x="7872984" y="5239512"/>
            <a:ext cx="586130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040"/>
              </a:lnSpc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Plant-based foods </a:t>
            </a: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have minimal land use.</a:t>
            </a:r>
            <a:endParaRPr lang="en-US" sz="1630" dirty="0"/>
          </a:p>
        </p:txBody>
      </p:sp>
      <p:sp>
        <p:nvSpPr>
          <p:cNvPr id="17" name="Text 5"/>
          <p:cNvSpPr/>
          <p:nvPr/>
        </p:nvSpPr>
        <p:spPr>
          <a:xfrm>
            <a:off x="10680192" y="243230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5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50" dirty="0"/>
          </a:p>
        </p:txBody>
      </p:sp>
      <p:sp>
        <p:nvSpPr>
          <p:cNvPr id="18" name="Text 6"/>
          <p:cNvSpPr/>
          <p:nvPr/>
        </p:nvSpPr>
        <p:spPr>
          <a:xfrm>
            <a:off x="10680192" y="45628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5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Water Usage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340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8" y="3136392"/>
            <a:ext cx="6894576" cy="12070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287768" y="3264408"/>
            <a:ext cx="644652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Conclusion: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7287768" y="3703320"/>
            <a:ext cx="6446520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Cheese and nuts require thousands of liters of water per 100g of protein.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7059168" y="4562856"/>
            <a:ext cx="6894576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Five Foods with the Least Greenhouse Gas Emissions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560</Words>
  <Application>Microsoft Office PowerPoint</Application>
  <PresentationFormat>Custom</PresentationFormat>
  <Paragraphs>105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思源黑体-思源黑体-Regular</vt:lpstr>
      <vt:lpstr>思源黑体-思源黑体-Medium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lawrencia archer</cp:lastModifiedBy>
  <cp:revision>2</cp:revision>
  <dcterms:created xsi:type="dcterms:W3CDTF">2025-09-13T23:13:45Z</dcterms:created>
  <dcterms:modified xsi:type="dcterms:W3CDTF">2025-09-13T23:23:54Z</dcterms:modified>
</cp:coreProperties>
</file>